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Slab"/>
      <p:regular r:id="rId15"/>
      <p:bold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Slab-regular.fntdata"/><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font" Target="fonts/RobotoSlab-bold.fntdata"/><Relationship Id="rId5" Type="http://schemas.openxmlformats.org/officeDocument/2006/relationships/slide" Target="slides/slide1.xml"/><Relationship Id="rId19" Type="http://schemas.openxmlformats.org/officeDocument/2006/relationships/font" Target="fonts/Roboto-italic.fntdata"/><Relationship Id="rId6" Type="http://schemas.openxmlformats.org/officeDocument/2006/relationships/slide" Target="slides/slide2.xml"/><Relationship Id="rId18"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Introduction to who we are and title </a:t>
            </a:r>
            <a:r>
              <a:rPr lang="en" sz="1800">
                <a:solidFill>
                  <a:srgbClr val="FF0000"/>
                </a:solidFill>
              </a:rPr>
              <a:t>(YOGI)</a:t>
            </a:r>
            <a:endParaRPr sz="1800">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Need to explain exactly what the goal is for ProteinVR/Yogalex.  Why is it necessary for the community? (To stimulate interest and learning within students, and to give other options for students for learning)</a:t>
            </a:r>
            <a:endParaRPr sz="1800"/>
          </a:p>
          <a:p>
            <a:pPr indent="-342900" lvl="0" marL="457200" rtl="0">
              <a:spcBef>
                <a:spcPts val="0"/>
              </a:spcBef>
              <a:spcAft>
                <a:spcPts val="0"/>
              </a:spcAft>
              <a:buSzPts val="1800"/>
              <a:buAutoNum type="arabicPeriod"/>
            </a:pPr>
            <a:r>
              <a:t/>
            </a:r>
            <a:endParaRPr sz="1800"/>
          </a:p>
          <a:p>
            <a:pPr indent="-342900" lvl="0" marL="457200" rtl="0">
              <a:spcBef>
                <a:spcPts val="0"/>
              </a:spcBef>
              <a:spcAft>
                <a:spcPts val="0"/>
              </a:spcAft>
              <a:buSzPts val="1800"/>
              <a:buAutoNum type="arabicPeriod"/>
            </a:pPr>
            <a:r>
              <a:rPr lang="en" sz="1800"/>
              <a:t>No need to act as Yogalex and ProteinVR are still two different projects, just treat it as one project (Point 2 is not really needed)</a:t>
            </a:r>
            <a:endParaRPr sz="1800"/>
          </a:p>
          <a:p>
            <a:pPr indent="-342900" lvl="0" marL="457200" rtl="0">
              <a:spcBef>
                <a:spcPts val="0"/>
              </a:spcBef>
              <a:spcAft>
                <a:spcPts val="0"/>
              </a:spcAft>
              <a:buSzPts val="1800"/>
              <a:buAutoNum type="arabicPeriod"/>
            </a:pPr>
            <a:r>
              <a:t/>
            </a:r>
            <a:endParaRPr sz="1800"/>
          </a:p>
          <a:p>
            <a:pPr indent="-342900" lvl="0" marL="457200" rtl="0">
              <a:spcBef>
                <a:spcPts val="0"/>
              </a:spcBef>
              <a:spcAft>
                <a:spcPts val="0"/>
              </a:spcAft>
              <a:buSzPts val="1800"/>
              <a:buAutoNum type="arabicPeriod"/>
            </a:pPr>
            <a:r>
              <a:rPr lang="en" sz="1800"/>
              <a:t>Give overview of what ProteinVR exactly is </a:t>
            </a:r>
            <a:r>
              <a:rPr lang="en" sz="1800">
                <a:solidFill>
                  <a:srgbClr val="FF0000"/>
                </a:solidFill>
              </a:rPr>
              <a:t>(YOGI) </a:t>
            </a:r>
            <a:endParaRPr sz="1800">
              <a:solidFill>
                <a:srgbClr val="FF0000"/>
              </a:solidFill>
            </a:endParaRPr>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Explain how YogAlex ties into it. </a:t>
            </a:r>
            <a:r>
              <a:rPr lang="en" sz="1800">
                <a:solidFill>
                  <a:srgbClr val="6FA8DC"/>
                </a:solidFill>
              </a:rPr>
              <a:t>(ALEX)</a:t>
            </a:r>
            <a:endParaRPr sz="1800">
              <a:solidFill>
                <a:srgbClr val="6FA8DC"/>
              </a:solidFill>
            </a:endParaRPr>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DO NOT EXPLAIN COMPUTATIONAL CHEMISTRY PROJECT YET! </a:t>
            </a:r>
            <a:r>
              <a:rPr lang="en" sz="1800">
                <a:solidFill>
                  <a:srgbClr val="6FA8DC"/>
                </a:solidFill>
              </a:rPr>
              <a:t>(ALEX)</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Mention who Dr. Durrant is briefly and the work he does</a:t>
            </a:r>
            <a:r>
              <a:rPr lang="en" sz="1800">
                <a:solidFill>
                  <a:srgbClr val="6FA8DC"/>
                </a:solidFill>
              </a:rPr>
              <a:t>(ALEX)</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Explain the technologies </a:t>
            </a:r>
            <a:r>
              <a:rPr lang="en" sz="1800">
                <a:solidFill>
                  <a:srgbClr val="6FA8DC"/>
                </a:solidFill>
              </a:rPr>
              <a:t>(ALEX)</a:t>
            </a:r>
            <a:endParaRPr sz="1800">
              <a:solidFill>
                <a:srgbClr val="6FA8DC"/>
              </a:solidFill>
            </a:endParaRPr>
          </a:p>
          <a:p>
            <a:pPr indent="0" lvl="0" marL="0" rtl="0">
              <a:spcBef>
                <a:spcPts val="0"/>
              </a:spcBef>
              <a:spcAft>
                <a:spcPts val="0"/>
              </a:spcAft>
              <a:buNone/>
            </a:pPr>
            <a:r>
              <a:t/>
            </a:r>
            <a:endParaRPr sz="1800">
              <a:solidFill>
                <a:srgbClr val="6FA8DC"/>
              </a:solidFill>
            </a:endParaRPr>
          </a:p>
          <a:p>
            <a:pPr indent="0" lvl="0" marL="0" rtl="0">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The process of making these renders involved:  </a:t>
            </a:r>
            <a:r>
              <a:rPr lang="en" sz="1800">
                <a:solidFill>
                  <a:srgbClr val="FF0000"/>
                </a:solidFill>
              </a:rPr>
              <a:t>(YOGI)	</a:t>
            </a:r>
            <a:r>
              <a:rPr lang="en" sz="1800">
                <a:solidFill>
                  <a:srgbClr val="6FA8DC"/>
                </a:solidFill>
              </a:rPr>
              <a:t>(ALEX : GO THROUGH SLIDES SLOWLY AS I EXPLAIN PROCESS)</a:t>
            </a:r>
            <a:r>
              <a:rPr lang="en" sz="1800">
                <a:solidFill>
                  <a:srgbClr val="FF0000"/>
                </a:solidFill>
              </a:rPr>
              <a:t>	</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342900" lvl="0" marL="914400" rtl="0">
              <a:spcBef>
                <a:spcPts val="0"/>
              </a:spcBef>
              <a:spcAft>
                <a:spcPts val="0"/>
              </a:spcAft>
              <a:buSzPts val="1800"/>
              <a:buChar char="●"/>
            </a:pPr>
            <a:r>
              <a:rPr lang="en" sz="1800"/>
              <a:t>Loading thousands of files using Blender Python scripts</a:t>
            </a:r>
            <a:endParaRPr sz="1800"/>
          </a:p>
          <a:p>
            <a:pPr indent="0" lvl="0" marL="0" rtl="0">
              <a:spcBef>
                <a:spcPts val="0"/>
              </a:spcBef>
              <a:spcAft>
                <a:spcPts val="0"/>
              </a:spcAft>
              <a:buNone/>
            </a:pPr>
            <a:r>
              <a:t/>
            </a:r>
            <a:endParaRPr sz="1800"/>
          </a:p>
          <a:p>
            <a:pPr indent="-342900" lvl="0" marL="914400" rtl="0">
              <a:spcBef>
                <a:spcPts val="0"/>
              </a:spcBef>
              <a:spcAft>
                <a:spcPts val="0"/>
              </a:spcAft>
              <a:buSzPts val="1800"/>
              <a:buChar char="●"/>
            </a:pPr>
            <a:r>
              <a:rPr lang="en" sz="1800"/>
              <a:t>Decimating each object using Blender Python </a:t>
            </a:r>
            <a:endParaRPr sz="1800"/>
          </a:p>
          <a:p>
            <a:pPr indent="0" lvl="0" marL="0" rtl="0">
              <a:spcBef>
                <a:spcPts val="0"/>
              </a:spcBef>
              <a:spcAft>
                <a:spcPts val="0"/>
              </a:spcAft>
              <a:buNone/>
            </a:pPr>
            <a:r>
              <a:t/>
            </a:r>
            <a:endParaRPr sz="1800"/>
          </a:p>
          <a:p>
            <a:pPr indent="-342900" lvl="0" marL="914400" rtl="0">
              <a:spcBef>
                <a:spcPts val="0"/>
              </a:spcBef>
              <a:spcAft>
                <a:spcPts val="0"/>
              </a:spcAft>
              <a:buSzPts val="1800"/>
              <a:buChar char="●"/>
            </a:pPr>
            <a:r>
              <a:rPr lang="en" sz="1800"/>
              <a:t>Using lighting/photography techniques such as 3-point lighting and contrasting backgrounds</a:t>
            </a:r>
            <a:endParaRPr sz="1800"/>
          </a:p>
          <a:p>
            <a:pPr indent="0" lvl="0" marL="0" rtl="0">
              <a:spcBef>
                <a:spcPts val="0"/>
              </a:spcBef>
              <a:spcAft>
                <a:spcPts val="0"/>
              </a:spcAft>
              <a:buNone/>
            </a:pPr>
            <a:r>
              <a:t/>
            </a:r>
            <a:endParaRPr sz="1800"/>
          </a:p>
          <a:p>
            <a:pPr indent="-342900" lvl="0" marL="914400" rtl="0">
              <a:spcBef>
                <a:spcPts val="0"/>
              </a:spcBef>
              <a:spcAft>
                <a:spcPts val="0"/>
              </a:spcAft>
              <a:buSzPts val="1800"/>
              <a:buChar char="●"/>
            </a:pPr>
            <a:r>
              <a:rPr lang="en" sz="1800"/>
              <a:t>Creating VR-compatible cameras</a:t>
            </a:r>
            <a:endParaRPr sz="1800"/>
          </a:p>
          <a:p>
            <a:pPr indent="0" lvl="0" marL="0" rtl="0">
              <a:spcBef>
                <a:spcPts val="0"/>
              </a:spcBef>
              <a:spcAft>
                <a:spcPts val="0"/>
              </a:spcAft>
              <a:buNone/>
            </a:pPr>
            <a:r>
              <a:t/>
            </a:r>
            <a:endParaRPr sz="1800"/>
          </a:p>
          <a:p>
            <a:pPr indent="-342900" lvl="0" marL="914400" rtl="0">
              <a:spcBef>
                <a:spcPts val="0"/>
              </a:spcBef>
              <a:spcAft>
                <a:spcPts val="0"/>
              </a:spcAft>
              <a:buSzPts val="1800"/>
              <a:buChar char="●"/>
            </a:pPr>
            <a:r>
              <a:rPr lang="en" sz="1800"/>
              <a:t>Using the Blender node-setup to mix different materials to achieve a realistic look </a:t>
            </a:r>
            <a:endParaRPr sz="1800"/>
          </a:p>
          <a:p>
            <a:pPr indent="0" lvl="0" marL="0">
              <a:spcBef>
                <a:spcPts val="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Time to demo!  </a:t>
            </a:r>
            <a:r>
              <a:rPr lang="en" sz="1800">
                <a:solidFill>
                  <a:srgbClr val="6FA8DC"/>
                </a:solidFill>
              </a:rPr>
              <a:t>(ALEX: DON’T FORGET TO MENTION THE LAST POINT “5.”)</a:t>
            </a:r>
            <a:endParaRPr sz="1800"/>
          </a:p>
          <a:p>
            <a:pPr indent="0" lvl="0" marL="0">
              <a:spcBef>
                <a:spcPts val="0"/>
              </a:spcBef>
              <a:spcAft>
                <a:spcPts val="0"/>
              </a:spcAft>
              <a:buNone/>
            </a:pPr>
            <a:r>
              <a:t/>
            </a:r>
            <a:endParaRPr sz="1800"/>
          </a:p>
          <a:p>
            <a:pPr indent="-342900" lvl="0" marL="457200" rtl="0">
              <a:spcBef>
                <a:spcPts val="0"/>
              </a:spcBef>
              <a:spcAft>
                <a:spcPts val="0"/>
              </a:spcAft>
              <a:buSzPts val="1800"/>
              <a:buAutoNum type="arabicPeriod"/>
            </a:pPr>
            <a:r>
              <a:rPr lang="en" sz="1800"/>
              <a:t>GO to website</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Choose any Scene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REMIND THEM TO TURN OFF VOLUME!</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If you choose “VR Headset” and are not wearing one, you will notice that there are two screens! THIS IS INTENTIONAL! It works when you have the headset on to give illusion of 3D.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IT IS STILL BUGGY. We know this. We are working on fixing rendering issues, changing backgrounds of scenes, and adding voice over to give a more ROBUST experience. </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These are the scenes to show </a:t>
            </a:r>
            <a:r>
              <a:rPr lang="en" sz="1800">
                <a:solidFill>
                  <a:srgbClr val="FF0000"/>
                </a:solidFill>
              </a:rPr>
              <a:t>(YOGI) </a:t>
            </a:r>
            <a:endParaRPr sz="1800">
              <a:solidFill>
                <a:srgbClr val="FF0000"/>
              </a:solidFill>
            </a:endParaRPr>
          </a:p>
          <a:p>
            <a:pPr indent="0" lvl="0" marL="0">
              <a:spcBef>
                <a:spcPts val="0"/>
              </a:spcBef>
              <a:spcAft>
                <a:spcPts val="0"/>
              </a:spcAft>
              <a:buNone/>
            </a:pPr>
            <a:r>
              <a:rPr lang="en" sz="1800">
                <a:solidFill>
                  <a:srgbClr val="6FA8DC"/>
                </a:solidFill>
              </a:rPr>
              <a:t>(ALEX: OPEN THE FILES AND DO THE DEMO. JUST FOLLOW WHAT I SAY WHEN I SAY TO SWITCH IT)</a:t>
            </a:r>
            <a:endParaRPr sz="1800">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Explain why Protein-VR is on hold (aka. Dr. durrant wants to publish proteinvr and yogalex together and so we had to move projects) </a:t>
            </a:r>
            <a:r>
              <a:rPr lang="en" sz="1800">
                <a:solidFill>
                  <a:srgbClr val="6FA8DC"/>
                </a:solidFill>
              </a:rPr>
              <a:t>(ALEX)</a:t>
            </a:r>
            <a:endParaRPr sz="1800"/>
          </a:p>
          <a:p>
            <a:pPr indent="0" lvl="0" marL="0" rtl="0">
              <a:spcBef>
                <a:spcPts val="0"/>
              </a:spcBef>
              <a:spcAft>
                <a:spcPts val="0"/>
              </a:spcAft>
              <a:buNone/>
            </a:pPr>
            <a:r>
              <a:t/>
            </a:r>
            <a:endParaRPr sz="1800"/>
          </a:p>
          <a:p>
            <a:pPr indent="-342900" lvl="0" marL="457200">
              <a:spcBef>
                <a:spcPts val="0"/>
              </a:spcBef>
              <a:spcAft>
                <a:spcPts val="0"/>
              </a:spcAft>
              <a:buSzPts val="1800"/>
              <a:buAutoNum type="arabicPeriod"/>
            </a:pPr>
            <a:r>
              <a:rPr lang="en" sz="1800"/>
              <a:t>Explain Machine Learning. EXPLANATION: We hope to use a multi-variate regression model for machine learning to help with drug discovery. It does so by predicting whether a given small molecule ligand can bind to a target protein and the likelihood of such an event happening. The “multi-variate” part of the model is that we need to create lots of different “features” aka predictors to regress with. This is where Computational Chemistry gets involved. </a:t>
            </a:r>
            <a:r>
              <a:rPr lang="en" sz="1800">
                <a:solidFill>
                  <a:srgbClr val="FF0000"/>
                </a:solidFill>
              </a:rPr>
              <a:t>(YOGI)</a:t>
            </a:r>
            <a:endParaRPr sz="1800">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a:t>
            </a:r>
            <a:r>
              <a:rPr lang="en" sz="1800"/>
              <a:t>MENTION THAT ALL THESE SOFTWARES ARE OPEN-SOURCE!!!</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NNScore 1.0 and 2.0 are both computational chemistry softwares that accept a small molecule ligand and a receptor protein and use convolutional neural networks to predict the binding favorability of the inputs. This is useful in our current project since there is lots of code that generates many of our </a:t>
            </a:r>
            <a:r>
              <a:rPr lang="en" sz="1800"/>
              <a:t>features</a:t>
            </a:r>
            <a:r>
              <a:rPr lang="en" sz="1800"/>
              <a:t> that will be fed into our multivariate machine learning model </a:t>
            </a:r>
            <a:r>
              <a:rPr lang="en" sz="1800">
                <a:solidFill>
                  <a:srgbClr val="6FA8DC"/>
                </a:solidFill>
              </a:rPr>
              <a:t>(ALEX)</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Scoria- software a python module for importing, manipulating, and exporting multiple molecular models. </a:t>
            </a:r>
            <a:r>
              <a:rPr lang="en" sz="1800">
                <a:solidFill>
                  <a:srgbClr val="6FA8DC"/>
                </a:solidFill>
              </a:rPr>
              <a:t>(ALEX)</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RDKit- software that takes a given  molecule and can return lots of useful information! The useful information we care about is descriptors for machine learning (example. Distance between a ligand carbon to the receptor carbon) </a:t>
            </a:r>
            <a:r>
              <a:rPr lang="en" sz="1800">
                <a:solidFill>
                  <a:srgbClr val="FF0000"/>
                </a:solidFill>
              </a:rPr>
              <a:t>(YOGI)</a:t>
            </a:r>
            <a:endParaRPr sz="1800">
              <a:solidFill>
                <a:srgbClr val="FF0000"/>
              </a:solidFill>
            </a:endParaRPr>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 sz="1800"/>
              <a:t>AutoDock Vina- software called by NNScore, which gives relatively accurate predictions of a ligand binding to a receptor molecule, Also use autodock conventions to describe different </a:t>
            </a:r>
            <a:r>
              <a:rPr lang="en" sz="1800"/>
              <a:t>molecule</a:t>
            </a:r>
            <a:r>
              <a:rPr lang="en" sz="1800"/>
              <a:t> interactions (</a:t>
            </a:r>
            <a:r>
              <a:rPr lang="en" sz="1800">
                <a:solidFill>
                  <a:srgbClr val="FF0000"/>
                </a:solidFill>
              </a:rPr>
              <a:t>YOGI)</a:t>
            </a:r>
            <a:endParaRPr sz="180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Shape 55"/>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Shape 18"/>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Shape 2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Shape 2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Shape 36"/>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Shape 45"/>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Shape 4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Shape 63"/>
          <p:cNvSpPr txBox="1"/>
          <p:nvPr>
            <p:ph type="ctrTitle"/>
          </p:nvPr>
        </p:nvSpPr>
        <p:spPr>
          <a:xfrm>
            <a:off x="1382825" y="1996575"/>
            <a:ext cx="6879300" cy="14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solidFill>
                  <a:srgbClr val="FFFFFF"/>
                </a:solidFill>
              </a:rPr>
              <a:t>ProteinVR, YogAlex and Computational Chemistry </a:t>
            </a:r>
            <a:endParaRPr sz="4800">
              <a:solidFill>
                <a:srgbClr val="FFFFFF"/>
              </a:solidFill>
            </a:endParaRPr>
          </a:p>
        </p:txBody>
      </p:sp>
      <p:sp>
        <p:nvSpPr>
          <p:cNvPr id="64" name="Shape 64"/>
          <p:cNvSpPr txBox="1"/>
          <p:nvPr>
            <p:ph idx="1" type="subTitle"/>
          </p:nvPr>
        </p:nvSpPr>
        <p:spPr>
          <a:xfrm>
            <a:off x="1844175" y="3492975"/>
            <a:ext cx="6248100" cy="57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Yogindra Raghav, Alexander Chang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Shape 122"/>
          <p:cNvSpPr txBox="1"/>
          <p:nvPr>
            <p:ph type="title"/>
          </p:nvPr>
        </p:nvSpPr>
        <p:spPr>
          <a:xfrm>
            <a:off x="387900" y="2693400"/>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6000"/>
              <a:t>Questions? Comments?</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87900" y="1129750"/>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solidFill>
                  <a:srgbClr val="FFFFFF"/>
                </a:solidFill>
              </a:rPr>
              <a:t>Research and Technologies</a:t>
            </a:r>
            <a:r>
              <a:rPr lang="en" sz="4800">
                <a:solidFill>
                  <a:srgbClr val="FF0000"/>
                </a:solidFill>
              </a:rPr>
              <a:t>	</a:t>
            </a:r>
            <a:endParaRPr sz="4800">
              <a:solidFill>
                <a:srgbClr val="FF0000"/>
              </a:solidFill>
            </a:endParaRPr>
          </a:p>
        </p:txBody>
      </p:sp>
      <p:sp>
        <p:nvSpPr>
          <p:cNvPr id="70" name="Shape 70"/>
          <p:cNvSpPr txBox="1"/>
          <p:nvPr>
            <p:ph idx="1" type="body"/>
          </p:nvPr>
        </p:nvSpPr>
        <p:spPr>
          <a:xfrm>
            <a:off x="184225" y="1256475"/>
            <a:ext cx="8368200" cy="3332700"/>
          </a:xfrm>
          <a:prstGeom prst="rect">
            <a:avLst/>
          </a:prstGeom>
          <a:noFill/>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rgbClr val="FFFFFF"/>
              </a:buClr>
              <a:buSzPts val="2400"/>
              <a:buChar char="●"/>
            </a:pPr>
            <a:r>
              <a:rPr lang="en" sz="2400">
                <a:solidFill>
                  <a:srgbClr val="FFFFFF"/>
                </a:solidFill>
              </a:rPr>
              <a:t>Purpose: innovating science education </a:t>
            </a:r>
            <a:endParaRPr sz="2400">
              <a:solidFill>
                <a:srgbClr val="FFFFFF"/>
              </a:solidFill>
            </a:endParaRPr>
          </a:p>
          <a:p>
            <a:pPr indent="-381000" lvl="0" marL="457200" rtl="0">
              <a:lnSpc>
                <a:spcPct val="100000"/>
              </a:lnSpc>
              <a:spcBef>
                <a:spcPts val="0"/>
              </a:spcBef>
              <a:spcAft>
                <a:spcPts val="0"/>
              </a:spcAft>
              <a:buClr>
                <a:srgbClr val="FFFFFF"/>
              </a:buClr>
              <a:buSzPts val="2400"/>
              <a:buChar char="●"/>
            </a:pPr>
            <a:r>
              <a:rPr lang="en" sz="2400">
                <a:solidFill>
                  <a:srgbClr val="FFFFFF"/>
                </a:solidFill>
              </a:rPr>
              <a:t>Principal Investigator: Dr. Jacob D. Durrant</a:t>
            </a:r>
            <a:endParaRPr sz="2400">
              <a:solidFill>
                <a:srgbClr val="FFFFFF"/>
              </a:solidFill>
            </a:endParaRPr>
          </a:p>
          <a:p>
            <a:pPr indent="-381000" lvl="0" marL="457200">
              <a:lnSpc>
                <a:spcPct val="100000"/>
              </a:lnSpc>
              <a:spcBef>
                <a:spcPts val="0"/>
              </a:spcBef>
              <a:spcAft>
                <a:spcPts val="0"/>
              </a:spcAft>
              <a:buClr>
                <a:srgbClr val="FFFFFF"/>
              </a:buClr>
              <a:buSzPts val="2400"/>
              <a:buChar char="●"/>
            </a:pPr>
            <a:r>
              <a:rPr lang="en" sz="2400">
                <a:solidFill>
                  <a:srgbClr val="FFFFFF"/>
                </a:solidFill>
              </a:rPr>
              <a:t>Python, Blender, Ubuntu</a:t>
            </a:r>
            <a:endParaRPr sz="2400">
              <a:solidFill>
                <a:srgbClr val="FFFFFF"/>
              </a:solidFill>
            </a:endParaRPr>
          </a:p>
        </p:txBody>
      </p:sp>
      <p:pic>
        <p:nvPicPr>
          <p:cNvPr id="71" name="Shape 71"/>
          <p:cNvPicPr preferRelativeResize="0"/>
          <p:nvPr/>
        </p:nvPicPr>
        <p:blipFill>
          <a:blip r:embed="rId3">
            <a:alphaModFix/>
          </a:blip>
          <a:stretch>
            <a:fillRect/>
          </a:stretch>
        </p:blipFill>
        <p:spPr>
          <a:xfrm>
            <a:off x="0" y="2712225"/>
            <a:ext cx="2323550" cy="2431275"/>
          </a:xfrm>
          <a:prstGeom prst="rect">
            <a:avLst/>
          </a:prstGeom>
          <a:noFill/>
          <a:ln>
            <a:noFill/>
          </a:ln>
        </p:spPr>
      </p:pic>
      <p:pic>
        <p:nvPicPr>
          <p:cNvPr id="72" name="Shape 72"/>
          <p:cNvPicPr preferRelativeResize="0"/>
          <p:nvPr/>
        </p:nvPicPr>
        <p:blipFill>
          <a:blip r:embed="rId4">
            <a:alphaModFix/>
          </a:blip>
          <a:stretch>
            <a:fillRect/>
          </a:stretch>
        </p:blipFill>
        <p:spPr>
          <a:xfrm>
            <a:off x="2323550" y="2707900"/>
            <a:ext cx="1541975" cy="2431275"/>
          </a:xfrm>
          <a:prstGeom prst="rect">
            <a:avLst/>
          </a:prstGeom>
          <a:noFill/>
          <a:ln>
            <a:noFill/>
          </a:ln>
        </p:spPr>
      </p:pic>
      <p:pic>
        <p:nvPicPr>
          <p:cNvPr id="73" name="Shape 73"/>
          <p:cNvPicPr preferRelativeResize="0"/>
          <p:nvPr/>
        </p:nvPicPr>
        <p:blipFill>
          <a:blip r:embed="rId5">
            <a:alphaModFix/>
          </a:blip>
          <a:stretch>
            <a:fillRect/>
          </a:stretch>
        </p:blipFill>
        <p:spPr>
          <a:xfrm>
            <a:off x="3865525" y="2712225"/>
            <a:ext cx="1626500" cy="2431275"/>
          </a:xfrm>
          <a:prstGeom prst="rect">
            <a:avLst/>
          </a:prstGeom>
          <a:noFill/>
          <a:ln>
            <a:noFill/>
          </a:ln>
        </p:spPr>
      </p:pic>
      <p:pic>
        <p:nvPicPr>
          <p:cNvPr id="74" name="Shape 74"/>
          <p:cNvPicPr preferRelativeResize="0"/>
          <p:nvPr/>
        </p:nvPicPr>
        <p:blipFill>
          <a:blip r:embed="rId6">
            <a:alphaModFix/>
          </a:blip>
          <a:stretch>
            <a:fillRect/>
          </a:stretch>
        </p:blipFill>
        <p:spPr>
          <a:xfrm>
            <a:off x="5492025" y="2124200"/>
            <a:ext cx="3651975" cy="301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87900" y="8377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Blender Renders </a:t>
            </a:r>
            <a:endParaRPr/>
          </a:p>
        </p:txBody>
      </p:sp>
      <p:pic>
        <p:nvPicPr>
          <p:cNvPr id="80" name="Shape 80"/>
          <p:cNvPicPr preferRelativeResize="0"/>
          <p:nvPr/>
        </p:nvPicPr>
        <p:blipFill>
          <a:blip r:embed="rId3">
            <a:alphaModFix/>
          </a:blip>
          <a:stretch>
            <a:fillRect/>
          </a:stretch>
        </p:blipFill>
        <p:spPr>
          <a:xfrm flipH="1">
            <a:off x="135801" y="928874"/>
            <a:ext cx="5390950" cy="3032400"/>
          </a:xfrm>
          <a:prstGeom prst="rect">
            <a:avLst/>
          </a:prstGeom>
          <a:noFill/>
          <a:ln>
            <a:noFill/>
          </a:ln>
        </p:spPr>
      </p:pic>
      <p:pic>
        <p:nvPicPr>
          <p:cNvPr id="81" name="Shape 81"/>
          <p:cNvPicPr preferRelativeResize="0"/>
          <p:nvPr/>
        </p:nvPicPr>
        <p:blipFill>
          <a:blip r:embed="rId4">
            <a:alphaModFix/>
          </a:blip>
          <a:stretch>
            <a:fillRect/>
          </a:stretch>
        </p:blipFill>
        <p:spPr>
          <a:xfrm>
            <a:off x="5859622" y="688979"/>
            <a:ext cx="2944455" cy="40688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992800" y="81025"/>
            <a:ext cx="3263525" cy="4981450"/>
          </a:xfrm>
          <a:prstGeom prst="rect">
            <a:avLst/>
          </a:prstGeom>
          <a:noFill/>
          <a:ln>
            <a:noFill/>
          </a:ln>
        </p:spPr>
      </p:pic>
      <p:pic>
        <p:nvPicPr>
          <p:cNvPr id="87" name="Shape 87"/>
          <p:cNvPicPr preferRelativeResize="0"/>
          <p:nvPr/>
        </p:nvPicPr>
        <p:blipFill>
          <a:blip r:embed="rId4">
            <a:alphaModFix/>
          </a:blip>
          <a:stretch>
            <a:fillRect/>
          </a:stretch>
        </p:blipFill>
        <p:spPr>
          <a:xfrm>
            <a:off x="5259375" y="81050"/>
            <a:ext cx="3263525" cy="498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1175025" y="153500"/>
            <a:ext cx="2768975" cy="4836500"/>
          </a:xfrm>
          <a:prstGeom prst="rect">
            <a:avLst/>
          </a:prstGeom>
          <a:noFill/>
          <a:ln>
            <a:noFill/>
          </a:ln>
        </p:spPr>
      </p:pic>
      <p:pic>
        <p:nvPicPr>
          <p:cNvPr id="93" name="Shape 93"/>
          <p:cNvPicPr preferRelativeResize="0"/>
          <p:nvPr/>
        </p:nvPicPr>
        <p:blipFill>
          <a:blip r:embed="rId4">
            <a:alphaModFix/>
          </a:blip>
          <a:stretch>
            <a:fillRect/>
          </a:stretch>
        </p:blipFill>
        <p:spPr>
          <a:xfrm>
            <a:off x="5003625" y="153500"/>
            <a:ext cx="2836375" cy="483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Shape 9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solidFill>
                  <a:srgbClr val="FF0000"/>
                </a:solidFill>
              </a:rPr>
              <a:t>DEMO TIME!</a:t>
            </a:r>
            <a:endParaRPr sz="4800">
              <a:solidFill>
                <a:srgbClr val="FF0000"/>
              </a:solidFill>
            </a:endParaRPr>
          </a:p>
        </p:txBody>
      </p:sp>
      <p:sp>
        <p:nvSpPr>
          <p:cNvPr id="99" name="Shape 99"/>
          <p:cNvSpPr txBox="1"/>
          <p:nvPr>
            <p:ph idx="1" type="body"/>
          </p:nvPr>
        </p:nvSpPr>
        <p:spPr>
          <a:xfrm>
            <a:off x="206100" y="1509025"/>
            <a:ext cx="8550000" cy="3078900"/>
          </a:xfrm>
          <a:prstGeom prst="rect">
            <a:avLst/>
          </a:prstGeom>
          <a:ln>
            <a:noFill/>
          </a:ln>
        </p:spPr>
        <p:txBody>
          <a:bodyPr anchorCtr="0" anchor="t" bIns="91425" lIns="91425" spcFirstLastPara="1" rIns="91425" wrap="square" tIns="91425">
            <a:noAutofit/>
          </a:bodyPr>
          <a:lstStyle/>
          <a:p>
            <a:pPr indent="-406400" lvl="0" marL="457200" rtl="0">
              <a:spcBef>
                <a:spcPts val="0"/>
              </a:spcBef>
              <a:spcAft>
                <a:spcPts val="0"/>
              </a:spcAft>
              <a:buClr>
                <a:srgbClr val="FF0000"/>
              </a:buClr>
              <a:buSzPts val="2800"/>
              <a:buChar char="●"/>
            </a:pPr>
            <a:r>
              <a:rPr lang="en" sz="2800">
                <a:solidFill>
                  <a:srgbClr val="FF0000"/>
                </a:solidFill>
              </a:rPr>
              <a:t>durrantlab.bio.pitt.edu/tmp/proteinvr</a:t>
            </a:r>
            <a:endParaRPr sz="2800">
              <a:solidFill>
                <a:srgbClr val="FF0000"/>
              </a:solidFill>
            </a:endParaRPr>
          </a:p>
          <a:p>
            <a:pPr indent="-406400" lvl="0" marL="457200" rtl="0">
              <a:spcBef>
                <a:spcPts val="0"/>
              </a:spcBef>
              <a:spcAft>
                <a:spcPts val="0"/>
              </a:spcAft>
              <a:buClr>
                <a:srgbClr val="FF0000"/>
              </a:buClr>
              <a:buSzPts val="2800"/>
              <a:buChar char="●"/>
            </a:pPr>
            <a:r>
              <a:rPr lang="en" sz="2800">
                <a:solidFill>
                  <a:srgbClr val="FF0000"/>
                </a:solidFill>
              </a:rPr>
              <a:t>TURN OFF YOUR VOLUME! (Unless you have headphones)</a:t>
            </a:r>
            <a:endParaRPr sz="2800">
              <a:solidFill>
                <a:srgbClr val="FF0000"/>
              </a:solidFill>
            </a:endParaRPr>
          </a:p>
          <a:p>
            <a:pPr indent="-406400" lvl="0" marL="457200" rtl="0">
              <a:spcBef>
                <a:spcPts val="0"/>
              </a:spcBef>
              <a:spcAft>
                <a:spcPts val="0"/>
              </a:spcAft>
              <a:buClr>
                <a:srgbClr val="FF0000"/>
              </a:buClr>
              <a:buSzPts val="2800"/>
              <a:buChar char="●"/>
            </a:pPr>
            <a:r>
              <a:rPr lang="en" sz="2800">
                <a:solidFill>
                  <a:srgbClr val="FF0000"/>
                </a:solidFill>
              </a:rPr>
              <a:t>Choose any scene </a:t>
            </a:r>
            <a:endParaRPr sz="2800">
              <a:solidFill>
                <a:srgbClr val="FF0000"/>
              </a:solidFill>
            </a:endParaRPr>
          </a:p>
          <a:p>
            <a:pPr indent="-406400" lvl="0" marL="457200" rtl="0">
              <a:spcBef>
                <a:spcPts val="0"/>
              </a:spcBef>
              <a:spcAft>
                <a:spcPts val="0"/>
              </a:spcAft>
              <a:buClr>
                <a:srgbClr val="FF0000"/>
              </a:buClr>
              <a:buSzPts val="2800"/>
              <a:buChar char="●"/>
            </a:pPr>
            <a:r>
              <a:rPr lang="en" sz="2800">
                <a:solidFill>
                  <a:srgbClr val="FF0000"/>
                </a:solidFill>
              </a:rPr>
              <a:t>Laptop -----&gt; Hardware = “Screen”</a:t>
            </a:r>
            <a:endParaRPr sz="2800">
              <a:solidFill>
                <a:srgbClr val="FF0000"/>
              </a:solidFill>
            </a:endParaRPr>
          </a:p>
          <a:p>
            <a:pPr indent="-406400" lvl="0" marL="457200" rtl="0">
              <a:spcBef>
                <a:spcPts val="0"/>
              </a:spcBef>
              <a:spcAft>
                <a:spcPts val="0"/>
              </a:spcAft>
              <a:buClr>
                <a:srgbClr val="FF0000"/>
              </a:buClr>
              <a:buSzPts val="2800"/>
              <a:buChar char="●"/>
            </a:pPr>
            <a:r>
              <a:rPr lang="en" sz="2800">
                <a:solidFill>
                  <a:srgbClr val="FF0000"/>
                </a:solidFill>
              </a:rPr>
              <a:t>Phone ------&gt; Hardware = “VR Headset”</a:t>
            </a:r>
            <a:endParaRPr sz="2800">
              <a:solidFill>
                <a:srgbClr val="FF0000"/>
              </a:solidFill>
            </a:endParaRPr>
          </a:p>
          <a:p>
            <a:pPr indent="0" lvl="0" marL="0" rtl="0">
              <a:spcBef>
                <a:spcPts val="1600"/>
              </a:spcBef>
              <a:spcAft>
                <a:spcPts val="1600"/>
              </a:spcAft>
              <a:buNone/>
            </a:pPr>
            <a:r>
              <a:t/>
            </a:r>
            <a:endParaRPr sz="24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SCREEN DEMO TIME!	</a:t>
            </a:r>
            <a:endParaRPr>
              <a:solidFill>
                <a:srgbClr val="000000"/>
              </a:solidFill>
            </a:endParaRPr>
          </a:p>
        </p:txBody>
      </p:sp>
      <p:sp>
        <p:nvSpPr>
          <p:cNvPr id="105" name="Shape 10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81000" lvl="0" marL="457200" rtl="0">
              <a:lnSpc>
                <a:spcPct val="200000"/>
              </a:lnSpc>
              <a:spcBef>
                <a:spcPts val="0"/>
              </a:spcBef>
              <a:spcAft>
                <a:spcPts val="0"/>
              </a:spcAft>
              <a:buClr>
                <a:srgbClr val="000000"/>
              </a:buClr>
              <a:buSzPts val="2400"/>
              <a:buChar char="●"/>
            </a:pPr>
            <a:r>
              <a:rPr lang="en" sz="2400">
                <a:solidFill>
                  <a:srgbClr val="000000"/>
                </a:solidFill>
              </a:rPr>
              <a:t>Scene 7 </a:t>
            </a:r>
            <a:endParaRPr sz="2400">
              <a:solidFill>
                <a:srgbClr val="000000"/>
              </a:solidFill>
            </a:endParaRPr>
          </a:p>
          <a:p>
            <a:pPr indent="-381000" lvl="0" marL="457200" rtl="0">
              <a:lnSpc>
                <a:spcPct val="200000"/>
              </a:lnSpc>
              <a:spcBef>
                <a:spcPts val="0"/>
              </a:spcBef>
              <a:spcAft>
                <a:spcPts val="0"/>
              </a:spcAft>
              <a:buClr>
                <a:srgbClr val="000000"/>
              </a:buClr>
              <a:buSzPts val="2400"/>
              <a:buChar char="●"/>
            </a:pPr>
            <a:r>
              <a:rPr lang="en" sz="2400">
                <a:solidFill>
                  <a:srgbClr val="000000"/>
                </a:solidFill>
              </a:rPr>
              <a:t>Scene 8</a:t>
            </a:r>
            <a:endParaRPr sz="2400">
              <a:solidFill>
                <a:srgbClr val="000000"/>
              </a:solidFill>
            </a:endParaRPr>
          </a:p>
          <a:p>
            <a:pPr indent="-381000" lvl="0" marL="457200" rtl="0">
              <a:lnSpc>
                <a:spcPct val="200000"/>
              </a:lnSpc>
              <a:spcBef>
                <a:spcPts val="0"/>
              </a:spcBef>
              <a:spcAft>
                <a:spcPts val="0"/>
              </a:spcAft>
              <a:buClr>
                <a:srgbClr val="000000"/>
              </a:buClr>
              <a:buSzPts val="2400"/>
              <a:buChar char="●"/>
            </a:pPr>
            <a:r>
              <a:rPr lang="en" sz="2400">
                <a:solidFill>
                  <a:srgbClr val="000000"/>
                </a:solidFill>
              </a:rPr>
              <a:t>New Insulin Receptor </a:t>
            </a:r>
            <a:endParaRPr sz="2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solidFill>
                  <a:srgbClr val="FFFFFF"/>
                </a:solidFill>
              </a:rPr>
              <a:t>TIME TO SWITCH IT UP!</a:t>
            </a:r>
            <a:endParaRPr sz="4000">
              <a:solidFill>
                <a:srgbClr val="FFFFFF"/>
              </a:solidFill>
            </a:endParaRPr>
          </a:p>
        </p:txBody>
      </p:sp>
      <p:sp>
        <p:nvSpPr>
          <p:cNvPr id="111" name="Shape 111"/>
          <p:cNvSpPr txBox="1"/>
          <p:nvPr>
            <p:ph idx="1" type="body"/>
          </p:nvPr>
        </p:nvSpPr>
        <p:spPr>
          <a:xfrm>
            <a:off x="145000" y="1468699"/>
            <a:ext cx="8368200" cy="30789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Clr>
                <a:srgbClr val="FFFFFF"/>
              </a:buClr>
              <a:buSzPts val="3000"/>
              <a:buChar char="●"/>
            </a:pPr>
            <a:r>
              <a:rPr lang="en" sz="3000">
                <a:solidFill>
                  <a:srgbClr val="FFFFFF"/>
                </a:solidFill>
              </a:rPr>
              <a:t>ProteinVR &amp; YogAlex on Hold</a:t>
            </a:r>
            <a:endParaRPr sz="3000">
              <a:solidFill>
                <a:srgbClr val="FFFFFF"/>
              </a:solidFill>
            </a:endParaRPr>
          </a:p>
          <a:p>
            <a:pPr indent="-419100" lvl="0" marL="457200" rtl="0">
              <a:spcBef>
                <a:spcPts val="0"/>
              </a:spcBef>
              <a:spcAft>
                <a:spcPts val="0"/>
              </a:spcAft>
              <a:buClr>
                <a:srgbClr val="FFFFFF"/>
              </a:buClr>
              <a:buSzPts val="3000"/>
              <a:buChar char="●"/>
            </a:pPr>
            <a:r>
              <a:rPr lang="en" sz="3000">
                <a:solidFill>
                  <a:srgbClr val="FFFFFF"/>
                </a:solidFill>
              </a:rPr>
              <a:t>Time to delve into ChemoInformatics/ Computational Chemistry! </a:t>
            </a:r>
            <a:endParaRPr sz="3000">
              <a:solidFill>
                <a:srgbClr val="FFFFFF"/>
              </a:solidFill>
            </a:endParaRPr>
          </a:p>
          <a:p>
            <a:pPr indent="-419100" lvl="0" marL="457200" rtl="0">
              <a:spcBef>
                <a:spcPts val="0"/>
              </a:spcBef>
              <a:spcAft>
                <a:spcPts val="0"/>
              </a:spcAft>
              <a:buClr>
                <a:srgbClr val="FFFFFF"/>
              </a:buClr>
              <a:buSzPts val="3000"/>
              <a:buChar char="●"/>
            </a:pPr>
            <a:r>
              <a:rPr lang="en" sz="3000">
                <a:solidFill>
                  <a:srgbClr val="FFFFFF"/>
                </a:solidFill>
              </a:rPr>
              <a:t>Throw a healthy dose of machine learning into equation… </a:t>
            </a:r>
            <a:endParaRPr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Shape 116"/>
          <p:cNvSpPr txBox="1"/>
          <p:nvPr>
            <p:ph type="title"/>
          </p:nvPr>
        </p:nvSpPr>
        <p:spPr>
          <a:xfrm>
            <a:off x="95050" y="458025"/>
            <a:ext cx="90489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t>Computational Chemistry Software</a:t>
            </a:r>
            <a:endParaRPr sz="4000"/>
          </a:p>
        </p:txBody>
      </p:sp>
      <p:sp>
        <p:nvSpPr>
          <p:cNvPr id="117" name="Shape 1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457200" lvl="0" marL="457200" rtl="0">
              <a:spcBef>
                <a:spcPts val="0"/>
              </a:spcBef>
              <a:spcAft>
                <a:spcPts val="0"/>
              </a:spcAft>
              <a:buSzPts val="3600"/>
              <a:buChar char="●"/>
            </a:pPr>
            <a:r>
              <a:rPr lang="en" sz="3600"/>
              <a:t>NNScore 1.0, 2.0</a:t>
            </a:r>
            <a:endParaRPr sz="3600"/>
          </a:p>
          <a:p>
            <a:pPr indent="-457200" lvl="0" marL="457200" rtl="0">
              <a:spcBef>
                <a:spcPts val="0"/>
              </a:spcBef>
              <a:spcAft>
                <a:spcPts val="0"/>
              </a:spcAft>
              <a:buSzPts val="3600"/>
              <a:buChar char="●"/>
            </a:pPr>
            <a:r>
              <a:rPr lang="en" sz="3600"/>
              <a:t>Scoria</a:t>
            </a:r>
            <a:endParaRPr sz="3600"/>
          </a:p>
          <a:p>
            <a:pPr indent="-457200" lvl="0" marL="457200" rtl="0">
              <a:spcBef>
                <a:spcPts val="0"/>
              </a:spcBef>
              <a:spcAft>
                <a:spcPts val="0"/>
              </a:spcAft>
              <a:buSzPts val="3600"/>
              <a:buChar char="●"/>
            </a:pPr>
            <a:r>
              <a:rPr lang="en" sz="3600"/>
              <a:t>RDKit</a:t>
            </a:r>
            <a:endParaRPr sz="3600"/>
          </a:p>
          <a:p>
            <a:pPr indent="-457200" lvl="0" marL="457200">
              <a:spcBef>
                <a:spcPts val="0"/>
              </a:spcBef>
              <a:spcAft>
                <a:spcPts val="0"/>
              </a:spcAft>
              <a:buSzPts val="3600"/>
              <a:buChar char="●"/>
            </a:pPr>
            <a:r>
              <a:rPr lang="en" sz="3600"/>
              <a:t>AutoDock Vina</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